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36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48"/>
    <p:restoredTop sz="93447"/>
  </p:normalViewPr>
  <p:slideViewPr>
    <p:cSldViewPr snapToGrid="0" snapToObjects="1">
      <p:cViewPr varScale="1">
        <p:scale>
          <a:sx n="56" d="100"/>
          <a:sy n="56" d="100"/>
        </p:scale>
        <p:origin x="1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3.png>
</file>

<file path=ppt/media/image4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E5A86-4290-8A4B-BD15-7144E881F067}" type="datetimeFigureOut">
              <a:rPr lang="en-US" smtClean="0"/>
              <a:t>3/8/19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1DDBE-256A-EA4B-80EA-08C8421F7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30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1DDBE-256A-EA4B-80EA-08C8421F7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61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D709B1-FB64-9C47-AAE7-CB0FFC5BCB8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81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E1BB-12F8-8A45-9157-C41FF05BD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7492B-128D-8B48-AD75-2CCB2A6D7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4C500-B562-7345-8D5F-B8675746C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B7F10-A223-A447-A02D-89523CA06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499E6-4A06-9F40-B21D-1550056DE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49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FB63-BCA3-1D47-A498-29CBAF722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909E7-C7A2-294E-853C-15C158C1F8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67997-5ACA-BD4D-BF95-A3221BA41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92356-A509-BA4F-A93B-481438F4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44E97-0044-5046-818D-2990B6E6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3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47B145-0EE6-6648-BB53-DF11FE68C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C783E2-389C-9343-8F83-E815B29D4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AB593-D8F5-454D-AEEE-33D38735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17CF3-38A0-0248-A37D-4E40D651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3A933-E607-6A4B-808E-4642BA4DE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8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02C4F-5C3D-9F40-B3CE-3E18DA560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A9F4A-7E0B-2F4F-B383-7DCE3CAB3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A59EF-B3CE-8A46-A2A4-43D7830CF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0A810-F440-B441-8899-A83D7FE0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BFAB9-7BD9-9145-A812-C042436FB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27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62D1D-0020-884C-BB4B-06B65EA2D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F6010-C715-ED42-B409-2EF832759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F7CAC-EE20-984F-8B41-44420ADEB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D2986-57EF-4947-8B95-530DAACA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C937-B60D-0344-A526-15BD0793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408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EB370-F3F5-E94E-AF42-6BE62DE7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DAD26-A2E1-894D-A844-6FE79093F9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5FACC1-E190-FD43-ADC4-9423A2B6F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8B58D-DDAD-164B-9E23-1AED9E8A6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A615E-024D-574D-A8AB-744AF0F59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3E70D-99D3-2F49-947B-0216A36E3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820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B3943-83FA-BB4D-91EC-854B9F3C1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12DC7-C46E-D444-9966-12249026D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EE358-6339-D74E-B571-889616943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E33F8-43B9-9D44-B2B0-E322EDF8DA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568AD5-23E8-7642-90B6-E2749CD650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2515F1-A829-4546-8D78-6FAA55F36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5C3559-3AE4-AB49-BC92-930D1375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B8FBBD-BAF5-6C4A-B4B5-9ED588B38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988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B7C45-3CAD-7F42-90D0-5C06EBCBD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3287A-494C-BB41-85DF-EFA4C0C22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08C0D-B10E-BE4E-BFB0-F65A25C52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8F19D-9FE1-E046-A290-BD281B41D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98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D21DC-E3EF-CE4D-B836-4585BB48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3A44C5-E412-3F49-AF07-F1D3AC956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CE260-6790-D140-871D-2613F4F43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9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99FA7-3310-AF4C-9A60-D548DF0E4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12662-3800-2F4B-B5B7-6B16C8012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1BDE94-D31B-0E49-8849-76121924B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4057B-AD39-BA4E-B77F-44D6F355D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50591-A1C6-AC42-B13F-A6C4F5682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280302-CBFD-4642-915E-E3DEEDA4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15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0BCE5-C99B-A04E-94E0-F3C093BFB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68325F-EA1C-4B4C-9B86-0A8DFBC9BA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1DF0CC-0B16-7644-90AC-87F51CC79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24D34-BA37-3843-AEF2-41DA8A79E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916B1-35BE-B348-948C-55C9970AB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B8908-C05F-1846-8BEA-9E184B25C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36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FB9262-C8D8-5443-B4B7-46E74BA91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05E95-7DC7-A44A-9264-A7FB62BD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F3E6-4109-AF47-942F-FD9F741D03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1F885-0065-D84F-AC8A-382B727B0F16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62032-BF5C-A842-8092-FC16BF8936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C7719-A710-2E42-B04F-511A6AECB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6ECA8-5607-0944-AA52-0A2EDF5CF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image" Target="../media/image2.emf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35AD8E03-667E-3446-928A-2E58F92BE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076" y="4317874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Helvetica Neue" panose="02000503000000020004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1F4353-AD7E-F14E-B4F1-E6D03C1516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0457"/>
            <a:ext cx="5168866" cy="39941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09B7C3-6E4A-5E4F-ACC1-64C6C070EF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9274" y="112787"/>
            <a:ext cx="2360953" cy="38841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E02346-2A1D-A843-BFFC-D5FE90371A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3115" y="3879464"/>
            <a:ext cx="3537568" cy="25317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E4FB60-4E12-534C-83CE-37C410BD28FF}"/>
              </a:ext>
            </a:extLst>
          </p:cNvPr>
          <p:cNvSpPr txBox="1"/>
          <p:nvPr/>
        </p:nvSpPr>
        <p:spPr>
          <a:xfrm>
            <a:off x="7982579" y="6295710"/>
            <a:ext cx="2574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H</a:t>
            </a:r>
            <a:r>
              <a:rPr lang="en-US" sz="1400" baseline="30000" dirty="0">
                <a:solidFill>
                  <a:srgbClr val="FF0000"/>
                </a:solidFill>
              </a:rPr>
              <a:t>+</a:t>
            </a:r>
            <a:r>
              <a:rPr lang="en-US" sz="1400" baseline="-25000" dirty="0">
                <a:solidFill>
                  <a:srgbClr val="FF0000"/>
                </a:solidFill>
              </a:rPr>
              <a:t>2  </a:t>
            </a:r>
            <a:r>
              <a:rPr lang="en-US" sz="1400" dirty="0">
                <a:solidFill>
                  <a:srgbClr val="FF0000"/>
                </a:solidFill>
              </a:rPr>
              <a:t>Ionization in strong, ultrafast </a:t>
            </a:r>
          </a:p>
          <a:p>
            <a:r>
              <a:rPr lang="en-US" sz="1400" dirty="0">
                <a:solidFill>
                  <a:srgbClr val="FF0000"/>
                </a:solidFill>
              </a:rPr>
              <a:t>electromagnetic field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1C025A-AA06-6143-B629-85E8529808D5}"/>
              </a:ext>
            </a:extLst>
          </p:cNvPr>
          <p:cNvSpPr txBox="1"/>
          <p:nvPr/>
        </p:nvSpPr>
        <p:spPr>
          <a:xfrm>
            <a:off x="7023136" y="3810325"/>
            <a:ext cx="5050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           Ionization of </a:t>
            </a:r>
            <a:r>
              <a:rPr lang="en-US" sz="1600" dirty="0" err="1">
                <a:solidFill>
                  <a:srgbClr val="FF0000"/>
                </a:solidFill>
              </a:rPr>
              <a:t>Ar</a:t>
            </a:r>
            <a:r>
              <a:rPr lang="en-US" sz="1600" dirty="0">
                <a:solidFill>
                  <a:srgbClr val="FF0000"/>
                </a:solidFill>
              </a:rPr>
              <a:t>(3d) by electron Impact:</a:t>
            </a:r>
          </a:p>
          <a:p>
            <a:r>
              <a:rPr lang="en-US" sz="1600" dirty="0">
                <a:solidFill>
                  <a:srgbClr val="FF0000"/>
                </a:solidFill>
              </a:rPr>
              <a:t>	Experiment(a) and Theory(b)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38349-3388-5445-9AD1-6073BA29937B}"/>
              </a:ext>
            </a:extLst>
          </p:cNvPr>
          <p:cNvSpPr txBox="1"/>
          <p:nvPr/>
        </p:nvSpPr>
        <p:spPr>
          <a:xfrm>
            <a:off x="885076" y="6357265"/>
            <a:ext cx="3022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Photoelectron Momentum Distribution for </a:t>
            </a:r>
            <a:r>
              <a:rPr lang="en-US" sz="1200" dirty="0" err="1">
                <a:solidFill>
                  <a:srgbClr val="FF0000"/>
                </a:solidFill>
              </a:rPr>
              <a:t>Ar</a:t>
            </a:r>
            <a:endParaRPr lang="en-US" sz="1200" dirty="0">
              <a:solidFill>
                <a:srgbClr val="FF0000"/>
              </a:solidFill>
            </a:endParaRPr>
          </a:p>
          <a:p>
            <a:r>
              <a:rPr lang="en-US" sz="1200" dirty="0">
                <a:solidFill>
                  <a:srgbClr val="FF0000"/>
                </a:solidFill>
              </a:rPr>
              <a:t>Ionization in Strong Electromagnetic Field</a:t>
            </a:r>
          </a:p>
        </p:txBody>
      </p:sp>
      <p:pic>
        <p:nvPicPr>
          <p:cNvPr id="13" name="movie-R1.6-300eV-1e16-20oc-perp.mov-desktop.m4v">
            <a:hlinkClick r:id="" action="ppaction://media"/>
            <a:extLst>
              <a:ext uri="{FF2B5EF4-FFF2-40B4-BE49-F238E27FC236}">
                <a16:creationId xmlns:a16="http://schemas.microsoft.com/office/drawing/2014/main" id="{B975A07C-5966-E343-997B-5921B2E9AE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47952" y="4388366"/>
            <a:ext cx="2603194" cy="195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88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D5C934BA-6506-634C-8826-C5F3C5812EB9}"/>
              </a:ext>
            </a:extLst>
          </p:cNvPr>
          <p:cNvSpPr txBox="1"/>
          <p:nvPr/>
        </p:nvSpPr>
        <p:spPr>
          <a:xfrm>
            <a:off x="2516408" y="223467"/>
            <a:ext cx="6696172" cy="107721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rgbClr val="00F719"/>
                </a:solidFill>
              </a:rPr>
              <a:t>              </a:t>
            </a:r>
            <a:r>
              <a:rPr lang="en-US" sz="6400" b="1" i="1" dirty="0" err="1">
                <a:solidFill>
                  <a:srgbClr val="00F719"/>
                </a:solidFill>
              </a:rPr>
              <a:t>AMPGateway</a:t>
            </a:r>
            <a:r>
              <a:rPr lang="en-US" sz="5400" b="1" i="1" dirty="0">
                <a:solidFill>
                  <a:srgbClr val="00F719"/>
                </a:solidFill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5303F8-B72D-F141-8F4F-DB48DE0F8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35162"/>
            <a:ext cx="10515600" cy="35876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AEBA00-F52D-FA43-828C-D87A91B0BA74}"/>
              </a:ext>
            </a:extLst>
          </p:cNvPr>
          <p:cNvSpPr txBox="1"/>
          <p:nvPr/>
        </p:nvSpPr>
        <p:spPr>
          <a:xfrm>
            <a:off x="1120141" y="5557314"/>
            <a:ext cx="10515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Two Photon Double Ionization of He at 70 eV for Short(a) to Long Pulses(3) – Note How Sequential Ionization Breaks Down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838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68"/>
    </mc:Choice>
    <mc:Fallback xmlns="">
      <p:transition spd="slow" advTm="87068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.2|8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62</Words>
  <Application>Microsoft Macintosh PowerPoint</Application>
  <PresentationFormat>Widescreen</PresentationFormat>
  <Paragraphs>11</Paragraphs>
  <Slides>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Pamidighantam, Sudhakar V</dc:creator>
  <cp:lastModifiedBy>Schneider, Barry I. (Fed)</cp:lastModifiedBy>
  <cp:revision>26</cp:revision>
  <dcterms:created xsi:type="dcterms:W3CDTF">2019-02-13T17:41:16Z</dcterms:created>
  <dcterms:modified xsi:type="dcterms:W3CDTF">2019-03-08T21:03:17Z</dcterms:modified>
</cp:coreProperties>
</file>

<file path=docProps/thumbnail.jpeg>
</file>